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79" r:id="rId2"/>
    <p:sldId id="285" r:id="rId3"/>
    <p:sldId id="265" r:id="rId4"/>
    <p:sldId id="269" r:id="rId5"/>
    <p:sldId id="270" r:id="rId6"/>
    <p:sldId id="271" r:id="rId7"/>
    <p:sldId id="282" r:id="rId8"/>
    <p:sldId id="272" r:id="rId9"/>
    <p:sldId id="275" r:id="rId10"/>
    <p:sldId id="278" r:id="rId11"/>
    <p:sldId id="280"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7ADF9-849F-FB69-D614-5E77E936A5DD}" v="655" dt="2022-12-03T00:21:17.676"/>
    <p1510:client id="{4FE01222-E3C9-4359-87F0-25166F786245}" v="413" dt="2022-11-29T08:26:56.931"/>
    <p1510:client id="{5D48375D-1298-F5AB-0CDC-F1CBDA4CF659}" v="14" dt="2022-12-04T23:08:17.049"/>
    <p1510:client id="{9154C78C-97DC-A289-FD14-0CB129FDC3F6}" v="215" dt="2022-12-04T03:28:48.882"/>
    <p1510:client id="{964DB50B-8B35-BF08-A42B-25302D1B5263}" v="272" dt="2022-12-01T20:48:52.341"/>
    <p1510:client id="{E51D2C26-31FA-548A-986A-473646FDFEB6}" v="265" dt="2022-12-04T04:34:11.772"/>
    <p1510:client id="{EA43FDEF-C509-B15A-0389-08680EE59180}" v="2302" dt="2022-12-01T06:06:22.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33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15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12/4/2022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08882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12/4/2022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4418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12/4/2022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4485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1"/>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12/4/2022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859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1" y="1709740"/>
            <a:ext cx="10515600" cy="2852737"/>
          </a:xfrm>
        </p:spPr>
        <p:txBody>
          <a:bodyPr anchor="b"/>
          <a:lstStyle>
            <a:lvl1pPr>
              <a:defRPr sz="33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1" y="4589465"/>
            <a:ext cx="10515600" cy="1500187"/>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12/4/2022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5533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1"/>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12/4/2022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6844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9" y="1752600"/>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9" y="2667001"/>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1" y="1752600"/>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1" y="2667001"/>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12/4/2022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696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1"/>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12/4/2022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0882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12/4/2022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2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12/4/2022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329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12/4/2022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0894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3"/>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2"/>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1"/>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2"/>
            <a:ext cx="2743200" cy="365125"/>
          </a:xfrm>
          <a:prstGeom prst="rect">
            <a:avLst/>
          </a:prstGeom>
        </p:spPr>
        <p:txBody>
          <a:bodyPr vert="horz" lIns="91440" tIns="45720" rIns="91440" bIns="45720" rtlCol="0" anchor="ctr"/>
          <a:lstStyle>
            <a:lvl1pPr algn="l">
              <a:defRPr sz="675">
                <a:solidFill>
                  <a:schemeClr val="bg1">
                    <a:alpha val="60000"/>
                  </a:schemeClr>
                </a:solidFill>
                <a:latin typeface="+mn-lt"/>
              </a:defRPr>
            </a:lvl1pPr>
          </a:lstStyle>
          <a:p>
            <a:fld id="{57E0CF6C-748E-4B7A-BC8B-3011EF78ED13}" type="datetime1">
              <a:rPr lang="en-US" smtClean="0"/>
              <a:pPr/>
              <a:t>12/4/2022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2"/>
            <a:ext cx="4114800" cy="365125"/>
          </a:xfrm>
          <a:prstGeom prst="rect">
            <a:avLst/>
          </a:prstGeom>
        </p:spPr>
        <p:txBody>
          <a:bodyPr vert="horz" lIns="91440" tIns="45720" rIns="91440" bIns="45720" rtlCol="0" anchor="ctr"/>
          <a:lstStyle>
            <a:lvl1pPr algn="ctr">
              <a:defRPr sz="675">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2"/>
            <a:ext cx="2743200" cy="365125"/>
          </a:xfrm>
          <a:prstGeom prst="rect">
            <a:avLst/>
          </a:prstGeom>
        </p:spPr>
        <p:txBody>
          <a:bodyPr vert="horz" lIns="91440" tIns="45720" rIns="91440" bIns="45720" rtlCol="0" anchor="ctr"/>
          <a:lstStyle>
            <a:lvl1pPr algn="r">
              <a:defRPr sz="675">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8421383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39" r:id="rId3"/>
    <p:sldLayoutId id="2147483740" r:id="rId4"/>
    <p:sldLayoutId id="2147483741" r:id="rId5"/>
    <p:sldLayoutId id="2147483742" r:id="rId6"/>
    <p:sldLayoutId id="2147483743" r:id="rId7"/>
    <p:sldLayoutId id="2147483747" r:id="rId8"/>
    <p:sldLayoutId id="2147483744" r:id="rId9"/>
    <p:sldLayoutId id="2147483745" r:id="rId10"/>
    <p:sldLayoutId id="2147483746"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pianshen.com/article/96341666231/"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pianshen.com/article/96341666231/"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tats.stackexchange.com/questions/128880/number-of-feature-maps-in-convolutional-neural-network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cs.stackexchange.com/questions/51387/what-is-the-difference-between-object-detection-semantic-segmentation-and-local/5141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cs.stackexchange.com/questions/51387/what-is-the-difference-between-object-detection-semantic-segmentation-and-local/514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kharshit.github.io/blog/2019/08/23/quick-intro-to-instance-segmentation"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tackoverflow.com/questions/33947823/what-is-semantic-segmentation-compared-to-segmentation-and-scene-labeling"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www.bojankomazec.com/2020/01/object-detection-with-r-cnn.htm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eepbaksuvision.github.io/Modu_ObjectDetection/posts/04_01_Review_of_YOLO_Paper.html" TargetMode="Externa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freesion.com/article/5218895972/" TargetMode="Externa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3" name="Title 1">
            <a:extLst>
              <a:ext uri="{FF2B5EF4-FFF2-40B4-BE49-F238E27FC236}">
                <a16:creationId xmlns:a16="http://schemas.microsoft.com/office/drawing/2014/main" id="{EC869444-B5FB-0E42-19E5-54936F07DD4E}"/>
              </a:ext>
            </a:extLst>
          </p:cNvPr>
          <p:cNvSpPr txBox="1">
            <a:spLocks/>
          </p:cNvSpPr>
          <p:nvPr/>
        </p:nvSpPr>
        <p:spPr>
          <a:xfrm>
            <a:off x="2018137" y="463499"/>
            <a:ext cx="8458431" cy="1137893"/>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gn="ctr"/>
            <a:r>
              <a:rPr lang="en-US" sz="4000" dirty="0">
                <a:solidFill>
                  <a:schemeClr val="tx1"/>
                </a:solidFill>
              </a:rPr>
              <a:t>Deep Convolutional Network for Object Detection</a:t>
            </a:r>
          </a:p>
        </p:txBody>
      </p:sp>
      <p:sp>
        <p:nvSpPr>
          <p:cNvPr id="5" name="Title 1">
            <a:extLst>
              <a:ext uri="{FF2B5EF4-FFF2-40B4-BE49-F238E27FC236}">
                <a16:creationId xmlns:a16="http://schemas.microsoft.com/office/drawing/2014/main" id="{C9607CD9-BE11-2D9D-EF16-1C97ACF186B4}"/>
              </a:ext>
            </a:extLst>
          </p:cNvPr>
          <p:cNvSpPr txBox="1">
            <a:spLocks/>
          </p:cNvSpPr>
          <p:nvPr/>
        </p:nvSpPr>
        <p:spPr>
          <a:xfrm>
            <a:off x="2274764" y="1860714"/>
            <a:ext cx="7640747" cy="877105"/>
          </a:xfrm>
          <a:prstGeom prst="rect">
            <a:avLst/>
          </a:prstGeom>
        </p:spPr>
        <p:txBody>
          <a:bodyPr vert="horz" lIns="68580" tIns="34290" rIns="68580" bIns="34290" rtlCol="0" anchor="b">
            <a:normAutofit fontScale="975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800" b="0" dirty="0">
                <a:solidFill>
                  <a:srgbClr val="000000"/>
                </a:solidFill>
              </a:rPr>
              <a:t>R-CNN : Rich Feature Hierarchies for Accurate Object Detection and Semantic Segmentation</a:t>
            </a:r>
          </a:p>
          <a:p>
            <a:r>
              <a:rPr lang="en-US" sz="1800" b="0" dirty="0">
                <a:solidFill>
                  <a:srgbClr val="000000"/>
                </a:solidFill>
              </a:rPr>
              <a:t>Ross </a:t>
            </a:r>
            <a:r>
              <a:rPr lang="en-US" sz="1800" b="0" dirty="0" err="1">
                <a:solidFill>
                  <a:srgbClr val="000000"/>
                </a:solidFill>
              </a:rPr>
              <a:t>Girshick</a:t>
            </a:r>
            <a:r>
              <a:rPr lang="en-US" sz="1800" b="0" dirty="0">
                <a:solidFill>
                  <a:srgbClr val="000000"/>
                </a:solidFill>
              </a:rPr>
              <a:t>, Jeff Donahue, Trevor Darrell, Jitendra Malik</a:t>
            </a:r>
          </a:p>
        </p:txBody>
      </p:sp>
      <p:sp>
        <p:nvSpPr>
          <p:cNvPr id="7" name="Title 1">
            <a:extLst>
              <a:ext uri="{FF2B5EF4-FFF2-40B4-BE49-F238E27FC236}">
                <a16:creationId xmlns:a16="http://schemas.microsoft.com/office/drawing/2014/main" id="{15743747-8CDC-6A0F-3EA0-BAEEF045732E}"/>
              </a:ext>
            </a:extLst>
          </p:cNvPr>
          <p:cNvSpPr txBox="1">
            <a:spLocks/>
          </p:cNvSpPr>
          <p:nvPr/>
        </p:nvSpPr>
        <p:spPr>
          <a:xfrm>
            <a:off x="2433880" y="2965620"/>
            <a:ext cx="7642553" cy="843603"/>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800" b="0" dirty="0">
                <a:solidFill>
                  <a:srgbClr val="000000"/>
                </a:solidFill>
              </a:rPr>
              <a:t>Fast R-CNN :</a:t>
            </a:r>
            <a:r>
              <a:rPr lang="en-US" sz="1800" b="0" dirty="0">
                <a:solidFill>
                  <a:srgbClr val="000000"/>
                </a:solidFill>
                <a:ea typeface="+mj-lt"/>
                <a:cs typeface="+mj-lt"/>
              </a:rPr>
              <a:t> Fast Region-based Convolutional Network method (Fast R-CNN) for object detection</a:t>
            </a:r>
          </a:p>
          <a:p>
            <a:r>
              <a:rPr lang="en-US" sz="1800" b="0" dirty="0">
                <a:solidFill>
                  <a:srgbClr val="000000"/>
                </a:solidFill>
                <a:ea typeface="+mj-lt"/>
                <a:cs typeface="+mj-lt"/>
              </a:rPr>
              <a:t>Ross </a:t>
            </a:r>
            <a:r>
              <a:rPr lang="en-US" sz="1800" b="0" dirty="0" err="1">
                <a:solidFill>
                  <a:srgbClr val="000000"/>
                </a:solidFill>
                <a:ea typeface="+mj-lt"/>
                <a:cs typeface="+mj-lt"/>
              </a:rPr>
              <a:t>Girshick</a:t>
            </a:r>
            <a:endParaRPr lang="en-US" sz="1800" b="0">
              <a:solidFill>
                <a:srgbClr val="000000"/>
              </a:solidFill>
              <a:ea typeface="+mj-lt"/>
              <a:cs typeface="+mj-lt"/>
            </a:endParaRPr>
          </a:p>
        </p:txBody>
      </p:sp>
      <p:sp>
        <p:nvSpPr>
          <p:cNvPr id="11" name="Title 1">
            <a:extLst>
              <a:ext uri="{FF2B5EF4-FFF2-40B4-BE49-F238E27FC236}">
                <a16:creationId xmlns:a16="http://schemas.microsoft.com/office/drawing/2014/main" id="{8399A024-AAD8-D241-FFCD-2780B8C1B63D}"/>
              </a:ext>
            </a:extLst>
          </p:cNvPr>
          <p:cNvSpPr txBox="1">
            <a:spLocks/>
          </p:cNvSpPr>
          <p:nvPr/>
        </p:nvSpPr>
        <p:spPr>
          <a:xfrm>
            <a:off x="2271837" y="4023563"/>
            <a:ext cx="7642553" cy="843603"/>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800" b="0" dirty="0">
                <a:solidFill>
                  <a:srgbClr val="000000"/>
                </a:solidFill>
              </a:rPr>
              <a:t>Faster R-CNN :</a:t>
            </a:r>
            <a:r>
              <a:rPr lang="en-US" sz="1800" b="0" dirty="0">
                <a:solidFill>
                  <a:srgbClr val="000000"/>
                </a:solidFill>
                <a:ea typeface="+mj-lt"/>
                <a:cs typeface="+mj-lt"/>
              </a:rPr>
              <a:t> Towards Real Time Object Detection with Region Proposal Network</a:t>
            </a:r>
          </a:p>
          <a:p>
            <a:r>
              <a:rPr lang="en-US" sz="1800" b="0" dirty="0">
                <a:solidFill>
                  <a:srgbClr val="000000"/>
                </a:solidFill>
              </a:rPr>
              <a:t>Shaoqing Ren, </a:t>
            </a:r>
            <a:r>
              <a:rPr lang="en-US" sz="1800" b="0" dirty="0" err="1">
                <a:solidFill>
                  <a:srgbClr val="000000"/>
                </a:solidFill>
              </a:rPr>
              <a:t>Kaoming</a:t>
            </a:r>
            <a:r>
              <a:rPr lang="en-US" sz="1800" b="0" dirty="0">
                <a:solidFill>
                  <a:srgbClr val="000000"/>
                </a:solidFill>
              </a:rPr>
              <a:t> He, Ross </a:t>
            </a:r>
            <a:r>
              <a:rPr lang="en-US" sz="1800" b="0" dirty="0" err="1">
                <a:solidFill>
                  <a:srgbClr val="000000"/>
                </a:solidFill>
              </a:rPr>
              <a:t>Girshick</a:t>
            </a:r>
            <a:r>
              <a:rPr lang="en-US" sz="1800" b="0" dirty="0">
                <a:solidFill>
                  <a:srgbClr val="000000"/>
                </a:solidFill>
              </a:rPr>
              <a:t>, and Jian Sun</a:t>
            </a:r>
          </a:p>
        </p:txBody>
      </p:sp>
      <p:sp>
        <p:nvSpPr>
          <p:cNvPr id="17" name="Subtitle 2">
            <a:extLst>
              <a:ext uri="{FF2B5EF4-FFF2-40B4-BE49-F238E27FC236}">
                <a16:creationId xmlns:a16="http://schemas.microsoft.com/office/drawing/2014/main" id="{AFD44DCD-7D1F-1DF6-181F-F9944747283E}"/>
              </a:ext>
            </a:extLst>
          </p:cNvPr>
          <p:cNvSpPr txBox="1">
            <a:spLocks/>
          </p:cNvSpPr>
          <p:nvPr/>
        </p:nvSpPr>
        <p:spPr>
          <a:xfrm>
            <a:off x="4287561" y="5251510"/>
            <a:ext cx="3041086" cy="1609630"/>
          </a:xfrm>
          <a:prstGeom prst="rect">
            <a:avLst/>
          </a:prstGeom>
        </p:spPr>
        <p:txBody>
          <a:bodyPr vert="horz" lIns="68580" tIns="34290" rIns="68580" bIns="3429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0" dirty="0">
                <a:solidFill>
                  <a:srgbClr val="000000"/>
                </a:solidFill>
                <a:cs typeface="Calibri"/>
              </a:rPr>
              <a:t> by</a:t>
            </a:r>
            <a:endParaRPr lang="en-US"/>
          </a:p>
          <a:p>
            <a:pPr marL="0" indent="0" algn="ctr">
              <a:buNone/>
            </a:pPr>
            <a:r>
              <a:rPr lang="en-US" sz="1650" dirty="0" err="1">
                <a:solidFill>
                  <a:srgbClr val="000000"/>
                </a:solidFill>
                <a:cs typeface="Calibri"/>
              </a:rPr>
              <a:t>Poornank</a:t>
            </a:r>
            <a:r>
              <a:rPr lang="en-US" sz="1650" dirty="0">
                <a:solidFill>
                  <a:srgbClr val="000000"/>
                </a:solidFill>
                <a:cs typeface="Calibri"/>
              </a:rPr>
              <a:t> Purohit</a:t>
            </a:r>
          </a:p>
          <a:p>
            <a:pPr marL="0" indent="0" algn="ctr">
              <a:buNone/>
            </a:pPr>
            <a:r>
              <a:rPr lang="en-US" sz="1650" dirty="0">
                <a:solidFill>
                  <a:srgbClr val="000000"/>
                </a:solidFill>
                <a:cs typeface="Calibri"/>
              </a:rPr>
              <a:t>San Francisco State University</a:t>
            </a:r>
          </a:p>
          <a:p>
            <a:pPr marL="0" indent="0" algn="ctr">
              <a:buNone/>
            </a:pPr>
            <a:r>
              <a:rPr lang="en-US" sz="1650" dirty="0">
                <a:solidFill>
                  <a:srgbClr val="000000"/>
                </a:solidFill>
                <a:cs typeface="Calibri"/>
              </a:rPr>
              <a:t>Fall Semester, 2022</a:t>
            </a:r>
          </a:p>
        </p:txBody>
      </p:sp>
    </p:spTree>
    <p:extLst>
      <p:ext uri="{BB962C8B-B14F-4D97-AF65-F5344CB8AC3E}">
        <p14:creationId xmlns:p14="http://schemas.microsoft.com/office/powerpoint/2010/main" val="428884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a:spcBef>
                <a:spcPct val="0"/>
              </a:spcBef>
              <a:spcAft>
                <a:spcPts val="600"/>
              </a:spcAft>
            </a:pPr>
            <a:r>
              <a:rPr lang="en-US" sz="4400" b="1" dirty="0">
                <a:solidFill>
                  <a:schemeClr val="tx2"/>
                </a:solidFill>
                <a:latin typeface="+mj-lt"/>
                <a:ea typeface="+mj-ea"/>
                <a:cs typeface="+mj-cs"/>
              </a:rPr>
              <a:t>Region Proposal : Faster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2" name="Picture 3" descr="Diagram&#10;&#10;Description automatically generated">
            <a:extLst>
              <a:ext uri="{FF2B5EF4-FFF2-40B4-BE49-F238E27FC236}">
                <a16:creationId xmlns:a16="http://schemas.microsoft.com/office/drawing/2014/main" id="{F14A812E-03D4-A6AB-43E7-DB7DD164CF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5141" y="1004594"/>
            <a:ext cx="8566385" cy="3831677"/>
          </a:xfrm>
          <a:prstGeom prst="rect">
            <a:avLst/>
          </a:prstGeom>
        </p:spPr>
      </p:pic>
      <p:sp>
        <p:nvSpPr>
          <p:cNvPr id="6" name="TextBox 1">
            <a:extLst>
              <a:ext uri="{FF2B5EF4-FFF2-40B4-BE49-F238E27FC236}">
                <a16:creationId xmlns:a16="http://schemas.microsoft.com/office/drawing/2014/main" id="{FEC4CF5B-C7ED-5405-31C5-2D1640C89430}"/>
              </a:ext>
            </a:extLst>
          </p:cNvPr>
          <p:cNvSpPr txBox="1"/>
          <p:nvPr/>
        </p:nvSpPr>
        <p:spPr>
          <a:xfrm>
            <a:off x="585529" y="4909109"/>
            <a:ext cx="8186354"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t>Here the projection on feature map is from RPN (region proposal network) unlike Fast R-CNN which was from selective search. </a:t>
            </a:r>
          </a:p>
          <a:p>
            <a:endParaRPr lang="en-US" dirty="0"/>
          </a:p>
          <a:p>
            <a:pPr marL="285750" indent="-285750">
              <a:buFont typeface="Arial"/>
              <a:buChar char="•"/>
            </a:pPr>
            <a:r>
              <a:rPr lang="en-US" dirty="0"/>
              <a:t>It predicts the bounding box from feature maps with classifying if object is present or not by passing it through convolutional network. </a:t>
            </a:r>
          </a:p>
        </p:txBody>
      </p:sp>
      <p:sp>
        <p:nvSpPr>
          <p:cNvPr id="5" name="TextBox 4">
            <a:extLst>
              <a:ext uri="{FF2B5EF4-FFF2-40B4-BE49-F238E27FC236}">
                <a16:creationId xmlns:a16="http://schemas.microsoft.com/office/drawing/2014/main" id="{C3051825-1BAC-3FDE-CC4F-6AEB092CF8F7}"/>
              </a:ext>
            </a:extLst>
          </p:cNvPr>
          <p:cNvSpPr txBox="1"/>
          <p:nvPr/>
        </p:nvSpPr>
        <p:spPr>
          <a:xfrm>
            <a:off x="274551" y="6564982"/>
            <a:ext cx="11754893" cy="2473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1"/>
              </a:buClr>
            </a:pPr>
            <a:r>
              <a:rPr lang="en-US" sz="1000" dirty="0">
                <a:solidFill>
                  <a:schemeClr val="tx2"/>
                </a:solidFill>
              </a:rPr>
              <a:t>[Ren et. Al, 2016. Faster R-CNN : Towards real-time object detection with region proposal networks]</a:t>
            </a:r>
            <a:endParaRPr lang="en-US" sz="1000"/>
          </a:p>
        </p:txBody>
      </p:sp>
    </p:spTree>
    <p:extLst>
      <p:ext uri="{BB962C8B-B14F-4D97-AF65-F5344CB8AC3E}">
        <p14:creationId xmlns:p14="http://schemas.microsoft.com/office/powerpoint/2010/main" val="349914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a:spcBef>
                <a:spcPct val="0"/>
              </a:spcBef>
              <a:spcAft>
                <a:spcPts val="600"/>
              </a:spcAft>
            </a:pPr>
            <a:r>
              <a:rPr lang="en-US" sz="4400" b="1" dirty="0">
                <a:solidFill>
                  <a:schemeClr val="tx2"/>
                </a:solidFill>
                <a:latin typeface="+mj-lt"/>
                <a:ea typeface="+mj-ea"/>
                <a:cs typeface="+mj-cs"/>
              </a:rPr>
              <a:t>Region Proposal : Faster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2" name="Picture 3" descr="Diagram&#10;&#10;Description automatically generated">
            <a:extLst>
              <a:ext uri="{FF2B5EF4-FFF2-40B4-BE49-F238E27FC236}">
                <a16:creationId xmlns:a16="http://schemas.microsoft.com/office/drawing/2014/main" id="{F14A812E-03D4-A6AB-43E7-DB7DD164CF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5141" y="1028680"/>
            <a:ext cx="8566385" cy="3831677"/>
          </a:xfrm>
          <a:prstGeom prst="rect">
            <a:avLst/>
          </a:prstGeom>
        </p:spPr>
      </p:pic>
      <p:sp>
        <p:nvSpPr>
          <p:cNvPr id="6" name="TextBox 1">
            <a:extLst>
              <a:ext uri="{FF2B5EF4-FFF2-40B4-BE49-F238E27FC236}">
                <a16:creationId xmlns:a16="http://schemas.microsoft.com/office/drawing/2014/main" id="{FEC4CF5B-C7ED-5405-31C5-2D1640C89430}"/>
              </a:ext>
            </a:extLst>
          </p:cNvPr>
          <p:cNvSpPr txBox="1"/>
          <p:nvPr/>
        </p:nvSpPr>
        <p:spPr>
          <a:xfrm>
            <a:off x="585529" y="5375724"/>
            <a:ext cx="818635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t>Once the bounding boxes are detected into feature maps it pools all different sized bounded boxes into sized fixed via </a:t>
            </a:r>
            <a:r>
              <a:rPr lang="en-US" dirty="0" err="1"/>
              <a:t>RoI</a:t>
            </a:r>
            <a:r>
              <a:rPr lang="en-US" dirty="0"/>
              <a:t> pooling. </a:t>
            </a:r>
          </a:p>
        </p:txBody>
      </p:sp>
      <p:sp>
        <p:nvSpPr>
          <p:cNvPr id="9" name="TextBox 8">
            <a:extLst>
              <a:ext uri="{FF2B5EF4-FFF2-40B4-BE49-F238E27FC236}">
                <a16:creationId xmlns:a16="http://schemas.microsoft.com/office/drawing/2014/main" id="{408310F3-B41B-F16D-48D2-AF5219BC6ECF}"/>
              </a:ext>
            </a:extLst>
          </p:cNvPr>
          <p:cNvSpPr txBox="1"/>
          <p:nvPr/>
        </p:nvSpPr>
        <p:spPr>
          <a:xfrm>
            <a:off x="274551" y="6564982"/>
            <a:ext cx="11754893" cy="2473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1"/>
              </a:buClr>
            </a:pPr>
            <a:r>
              <a:rPr lang="en-US" sz="1000" dirty="0">
                <a:solidFill>
                  <a:schemeClr val="tx2"/>
                </a:solidFill>
              </a:rPr>
              <a:t>[Ren et. Al, 2016. Faster R-CNN : Towards real-time object detection with region proposal networks]</a:t>
            </a:r>
            <a:endParaRPr lang="en-US" sz="1000"/>
          </a:p>
        </p:txBody>
      </p:sp>
    </p:spTree>
    <p:extLst>
      <p:ext uri="{BB962C8B-B14F-4D97-AF65-F5344CB8AC3E}">
        <p14:creationId xmlns:p14="http://schemas.microsoft.com/office/powerpoint/2010/main" val="20830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400" b="1" dirty="0">
                <a:solidFill>
                  <a:schemeClr val="tx2"/>
                </a:solidFill>
                <a:latin typeface="+mj-lt"/>
                <a:ea typeface="+mj-ea"/>
                <a:cs typeface="+mj-cs"/>
              </a:rPr>
              <a:t>Region Proposal : Fast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2" name="TextBox 1">
            <a:extLst>
              <a:ext uri="{FF2B5EF4-FFF2-40B4-BE49-F238E27FC236}">
                <a16:creationId xmlns:a16="http://schemas.microsoft.com/office/drawing/2014/main" id="{0F8FCEFF-9D71-A034-E24F-4BD4EBE86D7F}"/>
              </a:ext>
            </a:extLst>
          </p:cNvPr>
          <p:cNvSpPr txBox="1"/>
          <p:nvPr/>
        </p:nvSpPr>
        <p:spPr>
          <a:xfrm>
            <a:off x="647261" y="2293104"/>
            <a:ext cx="9958551"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en-US" sz="2000" dirty="0"/>
              <a:t>R-CNN : </a:t>
            </a:r>
            <a:r>
              <a:rPr lang="en-US" sz="2000" dirty="0">
                <a:ea typeface="+mn-lt"/>
                <a:cs typeface="+mn-lt"/>
              </a:rPr>
              <a:t>Uses selective search to generate regions. Extracts around 2000 regions from each image.</a:t>
            </a:r>
            <a:endParaRPr lang="en-US" sz="2000" dirty="0"/>
          </a:p>
        </p:txBody>
      </p:sp>
      <p:sp>
        <p:nvSpPr>
          <p:cNvPr id="4" name="TextBox 3">
            <a:extLst>
              <a:ext uri="{FF2B5EF4-FFF2-40B4-BE49-F238E27FC236}">
                <a16:creationId xmlns:a16="http://schemas.microsoft.com/office/drawing/2014/main" id="{F59B06E2-F64E-3A5C-9FEF-FD64659BC71C}"/>
              </a:ext>
            </a:extLst>
          </p:cNvPr>
          <p:cNvSpPr txBox="1"/>
          <p:nvPr/>
        </p:nvSpPr>
        <p:spPr>
          <a:xfrm>
            <a:off x="648137" y="3340975"/>
            <a:ext cx="94768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Fast R-CNN : </a:t>
            </a:r>
            <a:r>
              <a:rPr lang="en-US" sz="2000" dirty="0">
                <a:ea typeface="+mn-lt"/>
                <a:cs typeface="+mn-lt"/>
              </a:rPr>
              <a:t>Each image is passed only once to the CNN and feature maps are extracted. Selective search is used on these maps to generate predictions. Combines all the three models used in RCNN together.</a:t>
            </a:r>
          </a:p>
        </p:txBody>
      </p:sp>
      <p:sp>
        <p:nvSpPr>
          <p:cNvPr id="5" name="TextBox 4">
            <a:extLst>
              <a:ext uri="{FF2B5EF4-FFF2-40B4-BE49-F238E27FC236}">
                <a16:creationId xmlns:a16="http://schemas.microsoft.com/office/drawing/2014/main" id="{96B9C7E5-ED58-BE05-916E-82F677BC7DEC}"/>
              </a:ext>
            </a:extLst>
          </p:cNvPr>
          <p:cNvSpPr txBox="1"/>
          <p:nvPr/>
        </p:nvSpPr>
        <p:spPr>
          <a:xfrm>
            <a:off x="649012" y="4691553"/>
            <a:ext cx="9476827"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Faster</a:t>
            </a:r>
            <a:r>
              <a:rPr lang="en-US" dirty="0"/>
              <a:t> R-CNN : </a:t>
            </a:r>
            <a:r>
              <a:rPr lang="en-US" dirty="0">
                <a:ea typeface="+mn-lt"/>
                <a:cs typeface="+mn-lt"/>
              </a:rPr>
              <a:t>Replaces the selective search method with region proposal network which made the algorithm much faster.</a:t>
            </a:r>
          </a:p>
        </p:txBody>
      </p:sp>
      <p:sp>
        <p:nvSpPr>
          <p:cNvPr id="10" name="TextBox 9">
            <a:extLst>
              <a:ext uri="{FF2B5EF4-FFF2-40B4-BE49-F238E27FC236}">
                <a16:creationId xmlns:a16="http://schemas.microsoft.com/office/drawing/2014/main" id="{7A2B94F9-69B3-5914-25E7-547B6CF0C52E}"/>
              </a:ext>
            </a:extLst>
          </p:cNvPr>
          <p:cNvSpPr txBox="1"/>
          <p:nvPr/>
        </p:nvSpPr>
        <p:spPr>
          <a:xfrm>
            <a:off x="271514" y="6249711"/>
            <a:ext cx="68142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a:t>
            </a:r>
            <a:r>
              <a:rPr lang="en-US" sz="1000" dirty="0" err="1"/>
              <a:t>Girshik</a:t>
            </a:r>
            <a:r>
              <a:rPr lang="en-US" sz="1000" dirty="0"/>
              <a:t> et. Al, 2013. Rich feature hierarchies for accurate object detection and semantic segmentation]</a:t>
            </a:r>
          </a:p>
        </p:txBody>
      </p:sp>
      <p:sp>
        <p:nvSpPr>
          <p:cNvPr id="11" name="TextBox 10">
            <a:extLst>
              <a:ext uri="{FF2B5EF4-FFF2-40B4-BE49-F238E27FC236}">
                <a16:creationId xmlns:a16="http://schemas.microsoft.com/office/drawing/2014/main" id="{0692EB53-4F1B-7361-E3A4-F0ABCBECC9FB}"/>
              </a:ext>
            </a:extLst>
          </p:cNvPr>
          <p:cNvSpPr txBox="1"/>
          <p:nvPr/>
        </p:nvSpPr>
        <p:spPr>
          <a:xfrm>
            <a:off x="265792" y="6556223"/>
            <a:ext cx="6806273" cy="1947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1"/>
              </a:buClr>
            </a:pPr>
            <a:r>
              <a:rPr lang="en-US" sz="1000" dirty="0">
                <a:solidFill>
                  <a:schemeClr val="tx2"/>
                </a:solidFill>
              </a:rPr>
              <a:t>[Ren et. Al, 2016. Faster R-CNN : Towards real-time object detection with region proposal networks]</a:t>
            </a:r>
            <a:endParaRPr lang="en-US" sz="1000"/>
          </a:p>
        </p:txBody>
      </p:sp>
      <p:sp>
        <p:nvSpPr>
          <p:cNvPr id="7" name="Title 1">
            <a:extLst>
              <a:ext uri="{FF2B5EF4-FFF2-40B4-BE49-F238E27FC236}">
                <a16:creationId xmlns:a16="http://schemas.microsoft.com/office/drawing/2014/main" id="{5406C4B7-925B-EE4F-1001-AD3B6437C8B0}"/>
              </a:ext>
            </a:extLst>
          </p:cNvPr>
          <p:cNvSpPr txBox="1">
            <a:spLocks/>
          </p:cNvSpPr>
          <p:nvPr/>
        </p:nvSpPr>
        <p:spPr>
          <a:xfrm>
            <a:off x="259771" y="6424837"/>
            <a:ext cx="6817053" cy="234003"/>
          </a:xfrm>
          <a:prstGeom prst="rect">
            <a:avLst/>
          </a:prstGeom>
        </p:spPr>
        <p:txBody>
          <a:bodyPr vert="horz" lIns="68580" tIns="34290" rIns="68580" bIns="34290" rtlCol="0" anchor="b">
            <a:normAutofit fontScale="975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000" b="0" dirty="0">
                <a:solidFill>
                  <a:srgbClr val="000000"/>
                </a:solidFill>
              </a:rPr>
              <a:t>[Fast R-CNN :</a:t>
            </a:r>
            <a:r>
              <a:rPr lang="en-US" sz="1000" b="0" dirty="0">
                <a:solidFill>
                  <a:srgbClr val="000000"/>
                </a:solidFill>
                <a:ea typeface="+mj-lt"/>
                <a:cs typeface="+mj-lt"/>
              </a:rPr>
              <a:t> Fast Region-based Convolutional Network method (Fast R-CNN) for object detection - Ross </a:t>
            </a:r>
            <a:r>
              <a:rPr lang="en-US" sz="1000" b="0" dirty="0" err="1">
                <a:solidFill>
                  <a:srgbClr val="000000"/>
                </a:solidFill>
                <a:ea typeface="+mj-lt"/>
                <a:cs typeface="+mj-lt"/>
              </a:rPr>
              <a:t>Girshick</a:t>
            </a:r>
            <a:r>
              <a:rPr lang="en-US" sz="1000" b="0" dirty="0">
                <a:solidFill>
                  <a:srgbClr val="000000"/>
                </a:solidFill>
                <a:ea typeface="+mj-lt"/>
                <a:cs typeface="+mj-lt"/>
              </a:rPr>
              <a:t>]</a:t>
            </a:r>
          </a:p>
        </p:txBody>
      </p:sp>
      <p:sp>
        <p:nvSpPr>
          <p:cNvPr id="3" name="TextBox 2">
            <a:extLst>
              <a:ext uri="{FF2B5EF4-FFF2-40B4-BE49-F238E27FC236}">
                <a16:creationId xmlns:a16="http://schemas.microsoft.com/office/drawing/2014/main" id="{2151D777-5804-6ADD-28D7-BBAEC3D69777}"/>
              </a:ext>
            </a:extLst>
          </p:cNvPr>
          <p:cNvSpPr txBox="1"/>
          <p:nvPr/>
        </p:nvSpPr>
        <p:spPr>
          <a:xfrm>
            <a:off x="647261" y="1245353"/>
            <a:ext cx="9958551"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en-US" sz="2000" dirty="0"/>
              <a:t>CNN : </a:t>
            </a:r>
            <a:r>
              <a:rPr lang="en-US" sz="2000" dirty="0">
                <a:ea typeface="+mn-lt"/>
                <a:cs typeface="+mn-lt"/>
              </a:rPr>
              <a:t>Divides the image into multiple regions and then classify each region into various classes.</a:t>
            </a:r>
            <a:endParaRPr lang="en-US" sz="2000" dirty="0"/>
          </a:p>
        </p:txBody>
      </p:sp>
    </p:spTree>
    <p:extLst>
      <p:ext uri="{BB962C8B-B14F-4D97-AF65-F5344CB8AC3E}">
        <p14:creationId xmlns:p14="http://schemas.microsoft.com/office/powerpoint/2010/main" val="384784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9" name="Picture 4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1" name="Rectangle 5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12" y="-9526"/>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TextBox 7">
            <a:extLst>
              <a:ext uri="{FF2B5EF4-FFF2-40B4-BE49-F238E27FC236}">
                <a16:creationId xmlns:a16="http://schemas.microsoft.com/office/drawing/2014/main" id="{C5C6F8CD-B81A-9ECB-F690-4CE0B33AB523}"/>
              </a:ext>
            </a:extLst>
          </p:cNvPr>
          <p:cNvSpPr txBox="1"/>
          <p:nvPr/>
        </p:nvSpPr>
        <p:spPr>
          <a:xfrm>
            <a:off x="638793" y="36184"/>
            <a:ext cx="6514036" cy="6851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spcBef>
                <a:spcPct val="0"/>
              </a:spcBef>
              <a:spcAft>
                <a:spcPts val="600"/>
              </a:spcAft>
            </a:pPr>
            <a:r>
              <a:rPr lang="en-US" sz="4400" b="1" dirty="0">
                <a:solidFill>
                  <a:schemeClr val="tx2"/>
                </a:solidFill>
                <a:latin typeface="+mj-lt"/>
                <a:ea typeface="+mj-ea"/>
                <a:cs typeface="+mj-cs"/>
              </a:rPr>
              <a:t>Region Proposal : CNN </a:t>
            </a:r>
          </a:p>
        </p:txBody>
      </p:sp>
      <p:pic>
        <p:nvPicPr>
          <p:cNvPr id="55" name="Picture 54">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57" name="Picture 56">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11" name="Picture 11" descr="Diagram&#10;&#10;Description automatically generated">
            <a:extLst>
              <a:ext uri="{FF2B5EF4-FFF2-40B4-BE49-F238E27FC236}">
                <a16:creationId xmlns:a16="http://schemas.microsoft.com/office/drawing/2014/main" id="{381F801E-80E5-C437-616A-E7E2E44388C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37649" y="949679"/>
            <a:ext cx="7786079" cy="4322757"/>
          </a:xfrm>
          <a:prstGeom prst="rect">
            <a:avLst/>
          </a:prstGeom>
        </p:spPr>
      </p:pic>
      <p:sp>
        <p:nvSpPr>
          <p:cNvPr id="4" name="TextBox 3">
            <a:extLst>
              <a:ext uri="{FF2B5EF4-FFF2-40B4-BE49-F238E27FC236}">
                <a16:creationId xmlns:a16="http://schemas.microsoft.com/office/drawing/2014/main" id="{B2DB9D30-E886-2152-3C23-D5A8C80D0289}"/>
              </a:ext>
            </a:extLst>
          </p:cNvPr>
          <p:cNvSpPr txBox="1"/>
          <p:nvPr/>
        </p:nvSpPr>
        <p:spPr>
          <a:xfrm>
            <a:off x="785519" y="5497452"/>
            <a:ext cx="1068916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dirty="0"/>
              <a:t>An Image is passed through multiple convolutional and pooling layers to get output in the form of object's class. For each input image, we get corresponding class as an output. </a:t>
            </a:r>
            <a:endParaRPr lang="en-US" dirty="0"/>
          </a:p>
        </p:txBody>
      </p:sp>
    </p:spTree>
    <p:extLst>
      <p:ext uri="{BB962C8B-B14F-4D97-AF65-F5344CB8AC3E}">
        <p14:creationId xmlns:p14="http://schemas.microsoft.com/office/powerpoint/2010/main" val="381663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421268"/>
            <a:ext cx="8940801" cy="8194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solidFill>
                  <a:schemeClr val="tx2"/>
                </a:solidFill>
                <a:latin typeface="+mj-lt"/>
                <a:ea typeface="+mj-ea"/>
                <a:cs typeface="+mj-cs"/>
              </a:rPr>
              <a:t>Region Proposal : R-CNN </a:t>
            </a:r>
          </a:p>
        </p:txBody>
      </p:sp>
      <p:pic>
        <p:nvPicPr>
          <p:cNvPr id="4" name="Picture 5" descr="A picture containing text&#10;&#10;Description automatically generated">
            <a:extLst>
              <a:ext uri="{FF2B5EF4-FFF2-40B4-BE49-F238E27FC236}">
                <a16:creationId xmlns:a16="http://schemas.microsoft.com/office/drawing/2014/main" id="{BACE03E2-993E-4F80-28E9-826D5113CA4F}"/>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37958" y="1713279"/>
            <a:ext cx="10515600" cy="2339719"/>
          </a:xfrm>
          <a:prstGeom prst="rect">
            <a:avLst/>
          </a:prstGeom>
        </p:spPr>
      </p:pic>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10" name="TextBox 9">
            <a:extLst>
              <a:ext uri="{FF2B5EF4-FFF2-40B4-BE49-F238E27FC236}">
                <a16:creationId xmlns:a16="http://schemas.microsoft.com/office/drawing/2014/main" id="{E707874E-962B-82B2-58CF-DD109C0EC7FD}"/>
              </a:ext>
            </a:extLst>
          </p:cNvPr>
          <p:cNvSpPr txBox="1"/>
          <p:nvPr/>
        </p:nvSpPr>
        <p:spPr>
          <a:xfrm>
            <a:off x="330969" y="4495030"/>
            <a:ext cx="107258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You could run the algorithm convolutionally but one downside to the algorithm is complex computational time. </a:t>
            </a:r>
          </a:p>
          <a:p>
            <a:endParaRPr lang="en-US" dirty="0"/>
          </a:p>
          <a:p>
            <a:pPr marL="285750" indent="-285750">
              <a:buFont typeface="Arial"/>
              <a:buChar char="•"/>
            </a:pPr>
            <a:r>
              <a:rPr lang="en-US" dirty="0"/>
              <a:t>A better algorithm was proposed called R-CNN, which tries to pick the regions to run the classifier on based on semantic and instance segmentation.  </a:t>
            </a:r>
          </a:p>
          <a:p>
            <a:pPr marL="285750" indent="-285750">
              <a:buFont typeface="Arial"/>
              <a:buChar char="•"/>
            </a:pPr>
            <a:endParaRPr lang="en-US" dirty="0"/>
          </a:p>
        </p:txBody>
      </p:sp>
      <p:sp>
        <p:nvSpPr>
          <p:cNvPr id="3" name="TextBox 2">
            <a:extLst>
              <a:ext uri="{FF2B5EF4-FFF2-40B4-BE49-F238E27FC236}">
                <a16:creationId xmlns:a16="http://schemas.microsoft.com/office/drawing/2014/main" id="{8BEAEEEA-9D06-B814-A9CB-552778F24A67}"/>
              </a:ext>
            </a:extLst>
          </p:cNvPr>
          <p:cNvSpPr txBox="1"/>
          <p:nvPr/>
        </p:nvSpPr>
        <p:spPr>
          <a:xfrm>
            <a:off x="64345" y="6608776"/>
            <a:ext cx="11754893" cy="2473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pPr indent="-228600">
              <a:lnSpc>
                <a:spcPct val="110000"/>
              </a:lnSpc>
              <a:spcAft>
                <a:spcPts val="600"/>
              </a:spcAft>
              <a:buClr>
                <a:schemeClr val="accent1"/>
              </a:buClr>
              <a:buFont typeface="Arial" panose="020B0604020202020204" pitchFamily="34" charset="0"/>
              <a:buChar char="•"/>
            </a:pPr>
            <a:r>
              <a:rPr lang="en-US" dirty="0">
                <a:solidFill>
                  <a:schemeClr val="tx2"/>
                </a:solidFill>
              </a:rPr>
              <a:t>[</a:t>
            </a:r>
            <a:r>
              <a:rPr lang="en-US">
                <a:solidFill>
                  <a:schemeClr val="tx2"/>
                </a:solidFill>
              </a:rPr>
              <a:t>Girshik</a:t>
            </a:r>
            <a:r>
              <a:rPr lang="en-US" dirty="0">
                <a:solidFill>
                  <a:schemeClr val="tx2"/>
                </a:solidFill>
              </a:rPr>
              <a:t> et. Al, 2013, Rich Features Hierarchies for Accurate Object Detection and Semantic Segmentation]</a:t>
            </a:r>
          </a:p>
        </p:txBody>
      </p:sp>
    </p:spTree>
    <p:extLst>
      <p:ext uri="{BB962C8B-B14F-4D97-AF65-F5344CB8AC3E}">
        <p14:creationId xmlns:p14="http://schemas.microsoft.com/office/powerpoint/2010/main" val="415767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421268"/>
            <a:ext cx="8940801" cy="8194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solidFill>
                  <a:schemeClr val="tx2"/>
                </a:solidFill>
                <a:latin typeface="+mj-lt"/>
                <a:ea typeface="+mj-ea"/>
                <a:cs typeface="+mj-cs"/>
              </a:rPr>
              <a:t>Region Proposal : R-CNN </a:t>
            </a:r>
          </a:p>
        </p:txBody>
      </p:sp>
      <p:pic>
        <p:nvPicPr>
          <p:cNvPr id="4" name="Picture 5" descr="A picture containing text&#10;&#10;Description automatically generated">
            <a:extLst>
              <a:ext uri="{FF2B5EF4-FFF2-40B4-BE49-F238E27FC236}">
                <a16:creationId xmlns:a16="http://schemas.microsoft.com/office/drawing/2014/main" id="{BACE03E2-993E-4F80-28E9-826D5113CA4F}"/>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37958" y="1713279"/>
            <a:ext cx="10515600" cy="2339719"/>
          </a:xfrm>
          <a:prstGeom prst="rect">
            <a:avLst/>
          </a:prstGeom>
        </p:spPr>
      </p:pic>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10" name="TextBox 9">
            <a:extLst>
              <a:ext uri="{FF2B5EF4-FFF2-40B4-BE49-F238E27FC236}">
                <a16:creationId xmlns:a16="http://schemas.microsoft.com/office/drawing/2014/main" id="{E707874E-962B-82B2-58CF-DD109C0EC7FD}"/>
              </a:ext>
            </a:extLst>
          </p:cNvPr>
          <p:cNvSpPr txBox="1"/>
          <p:nvPr/>
        </p:nvSpPr>
        <p:spPr>
          <a:xfrm>
            <a:off x="330969" y="4495030"/>
            <a:ext cx="107258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Region Proposal is run by an algorithm called Segmentation algorithm that results in the output to figure what could be potential objects. </a:t>
            </a:r>
          </a:p>
          <a:p>
            <a:endParaRPr lang="en-US" dirty="0"/>
          </a:p>
          <a:p>
            <a:pPr marL="285750" indent="-285750">
              <a:buFont typeface="Arial"/>
              <a:buChar char="•"/>
            </a:pPr>
            <a:r>
              <a:rPr lang="en-US" dirty="0"/>
              <a:t>This algorithm is run not only square shaped blobs but also on different sized and different dimensioned images. </a:t>
            </a:r>
          </a:p>
        </p:txBody>
      </p:sp>
      <p:sp>
        <p:nvSpPr>
          <p:cNvPr id="3" name="TextBox 2">
            <a:extLst>
              <a:ext uri="{FF2B5EF4-FFF2-40B4-BE49-F238E27FC236}">
                <a16:creationId xmlns:a16="http://schemas.microsoft.com/office/drawing/2014/main" id="{8E3860AB-9539-6493-F2CE-7CA82036693B}"/>
              </a:ext>
            </a:extLst>
          </p:cNvPr>
          <p:cNvSpPr txBox="1"/>
          <p:nvPr/>
        </p:nvSpPr>
        <p:spPr>
          <a:xfrm>
            <a:off x="64345" y="6608776"/>
            <a:ext cx="11754893" cy="2473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pPr indent="-228600">
              <a:lnSpc>
                <a:spcPct val="110000"/>
              </a:lnSpc>
              <a:spcAft>
                <a:spcPts val="600"/>
              </a:spcAft>
              <a:buClr>
                <a:schemeClr val="accent1"/>
              </a:buClr>
              <a:buFont typeface="Arial" panose="020B0604020202020204" pitchFamily="34" charset="0"/>
              <a:buChar char="•"/>
            </a:pPr>
            <a:r>
              <a:rPr lang="en-US" dirty="0">
                <a:solidFill>
                  <a:schemeClr val="tx2"/>
                </a:solidFill>
              </a:rPr>
              <a:t>[</a:t>
            </a:r>
            <a:r>
              <a:rPr lang="en-US">
                <a:solidFill>
                  <a:schemeClr val="tx2"/>
                </a:solidFill>
              </a:rPr>
              <a:t>Girshik</a:t>
            </a:r>
            <a:r>
              <a:rPr lang="en-US" dirty="0">
                <a:solidFill>
                  <a:schemeClr val="tx2"/>
                </a:solidFill>
              </a:rPr>
              <a:t> et. Al, 2013, Rich Features Hierarchies for Accurate Object Detection and Semantic Segmentation]</a:t>
            </a:r>
          </a:p>
        </p:txBody>
      </p:sp>
    </p:spTree>
    <p:extLst>
      <p:ext uri="{BB962C8B-B14F-4D97-AF65-F5344CB8AC3E}">
        <p14:creationId xmlns:p14="http://schemas.microsoft.com/office/powerpoint/2010/main" val="308470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dirty="0">
                <a:solidFill>
                  <a:schemeClr val="tx2"/>
                </a:solidFill>
                <a:latin typeface="+mj-lt"/>
                <a:ea typeface="+mj-ea"/>
                <a:cs typeface="+mj-cs"/>
              </a:rPr>
              <a:t>Region Proposal :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6" name="Picture 17">
            <a:extLst>
              <a:ext uri="{FF2B5EF4-FFF2-40B4-BE49-F238E27FC236}">
                <a16:creationId xmlns:a16="http://schemas.microsoft.com/office/drawing/2014/main" id="{5EDF7B17-8F29-F627-9584-832C79DD0FF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7867" y="930010"/>
            <a:ext cx="9882151" cy="2319306"/>
          </a:xfrm>
          <a:prstGeom prst="rect">
            <a:avLst/>
          </a:prstGeom>
        </p:spPr>
      </p:pic>
      <p:pic>
        <p:nvPicPr>
          <p:cNvPr id="11" name="Picture 13" descr="A picture containing text, cat, mammal, screenshot&#10;&#10;Description automatically generated">
            <a:extLst>
              <a:ext uri="{FF2B5EF4-FFF2-40B4-BE49-F238E27FC236}">
                <a16:creationId xmlns:a16="http://schemas.microsoft.com/office/drawing/2014/main" id="{82A4C47B-AF56-C074-E2AA-5D42745F4A0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431237" y="3572992"/>
            <a:ext cx="6964181" cy="2555990"/>
          </a:xfrm>
          <a:prstGeom prst="rect">
            <a:avLst/>
          </a:prstGeom>
        </p:spPr>
      </p:pic>
      <p:sp>
        <p:nvSpPr>
          <p:cNvPr id="2" name="TextBox 1">
            <a:extLst>
              <a:ext uri="{FF2B5EF4-FFF2-40B4-BE49-F238E27FC236}">
                <a16:creationId xmlns:a16="http://schemas.microsoft.com/office/drawing/2014/main" id="{DDA04169-1086-4C4E-BB6D-CF1F61E4EB01}"/>
              </a:ext>
            </a:extLst>
          </p:cNvPr>
          <p:cNvSpPr txBox="1"/>
          <p:nvPr/>
        </p:nvSpPr>
        <p:spPr>
          <a:xfrm>
            <a:off x="484910" y="3679151"/>
            <a:ext cx="39524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One of the important stage of object detection in image segmentation is selective search.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Semantic segmentation, boundary is created to differentiate between different colored textures.</a:t>
            </a:r>
          </a:p>
        </p:txBody>
      </p:sp>
      <p:sp>
        <p:nvSpPr>
          <p:cNvPr id="4" name="TextBox 3">
            <a:extLst>
              <a:ext uri="{FF2B5EF4-FFF2-40B4-BE49-F238E27FC236}">
                <a16:creationId xmlns:a16="http://schemas.microsoft.com/office/drawing/2014/main" id="{DB851B56-10FE-E4CE-5E0D-D84AE2B0F7E7}"/>
              </a:ext>
            </a:extLst>
          </p:cNvPr>
          <p:cNvSpPr txBox="1"/>
          <p:nvPr/>
        </p:nvSpPr>
        <p:spPr>
          <a:xfrm>
            <a:off x="64345" y="6608776"/>
            <a:ext cx="11754893" cy="2473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pPr indent="-228600">
              <a:lnSpc>
                <a:spcPct val="110000"/>
              </a:lnSpc>
              <a:spcAft>
                <a:spcPts val="600"/>
              </a:spcAft>
              <a:buClr>
                <a:schemeClr val="accent1"/>
              </a:buClr>
              <a:buFont typeface="Arial" panose="020B0604020202020204" pitchFamily="34" charset="0"/>
              <a:buChar char="•"/>
            </a:pPr>
            <a:r>
              <a:rPr lang="en-US" dirty="0">
                <a:solidFill>
                  <a:schemeClr val="tx2"/>
                </a:solidFill>
              </a:rPr>
              <a:t>[</a:t>
            </a:r>
            <a:r>
              <a:rPr lang="en-US">
                <a:solidFill>
                  <a:schemeClr val="tx2"/>
                </a:solidFill>
              </a:rPr>
              <a:t>Girshik</a:t>
            </a:r>
            <a:r>
              <a:rPr lang="en-US" dirty="0">
                <a:solidFill>
                  <a:schemeClr val="tx2"/>
                </a:solidFill>
              </a:rPr>
              <a:t> et. Al, 2013, Rich Features Hierarchies for Accurate Object Detection and Semantic Segmentation]</a:t>
            </a:r>
          </a:p>
        </p:txBody>
      </p:sp>
    </p:spTree>
    <p:extLst>
      <p:ext uri="{BB962C8B-B14F-4D97-AF65-F5344CB8AC3E}">
        <p14:creationId xmlns:p14="http://schemas.microsoft.com/office/powerpoint/2010/main" val="397542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dirty="0">
                <a:solidFill>
                  <a:schemeClr val="tx2"/>
                </a:solidFill>
                <a:latin typeface="+mj-lt"/>
                <a:ea typeface="+mj-ea"/>
                <a:cs typeface="+mj-cs"/>
              </a:rPr>
              <a:t>Region Proposal :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2" name="Picture 3" descr="Diagram&#10;&#10;Description automatically generated">
            <a:extLst>
              <a:ext uri="{FF2B5EF4-FFF2-40B4-BE49-F238E27FC236}">
                <a16:creationId xmlns:a16="http://schemas.microsoft.com/office/drawing/2014/main" id="{C464E14A-8416-CA79-5B51-FFCA0ABA661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5613" y="1018635"/>
            <a:ext cx="11442121" cy="2568979"/>
          </a:xfrm>
          <a:prstGeom prst="rect">
            <a:avLst/>
          </a:prstGeom>
        </p:spPr>
      </p:pic>
      <p:sp>
        <p:nvSpPr>
          <p:cNvPr id="6" name="TextBox 5">
            <a:extLst>
              <a:ext uri="{FF2B5EF4-FFF2-40B4-BE49-F238E27FC236}">
                <a16:creationId xmlns:a16="http://schemas.microsoft.com/office/drawing/2014/main" id="{D9BD0758-0793-AD04-935A-5BF9A7806DA6}"/>
              </a:ext>
            </a:extLst>
          </p:cNvPr>
          <p:cNvSpPr txBox="1"/>
          <p:nvPr/>
        </p:nvSpPr>
        <p:spPr>
          <a:xfrm>
            <a:off x="437381" y="4216592"/>
            <a:ext cx="100946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From input image after applying selective search, we get bounding box which are cropped and passed in a CNN network.</a:t>
            </a:r>
          </a:p>
          <a:p>
            <a:pPr marL="285750" indent="-285750">
              <a:buFont typeface="Arial"/>
              <a:buChar char="•"/>
            </a:pPr>
            <a:endParaRPr lang="en-US" dirty="0"/>
          </a:p>
          <a:p>
            <a:pPr marL="285750" indent="-285750">
              <a:buFont typeface="Arial"/>
              <a:buChar char="•"/>
            </a:pPr>
            <a:r>
              <a:rPr lang="en-US" dirty="0"/>
              <a:t>After image segmentation the image with bounding boxes are then passed into CNN network to predict the class and bounding boxes. </a:t>
            </a:r>
          </a:p>
        </p:txBody>
      </p:sp>
      <p:sp>
        <p:nvSpPr>
          <p:cNvPr id="4" name="TextBox 3">
            <a:extLst>
              <a:ext uri="{FF2B5EF4-FFF2-40B4-BE49-F238E27FC236}">
                <a16:creationId xmlns:a16="http://schemas.microsoft.com/office/drawing/2014/main" id="{4F399ECD-A319-379F-DED9-7FC814BCA5FA}"/>
              </a:ext>
            </a:extLst>
          </p:cNvPr>
          <p:cNvSpPr txBox="1"/>
          <p:nvPr/>
        </p:nvSpPr>
        <p:spPr>
          <a:xfrm>
            <a:off x="64345" y="6608776"/>
            <a:ext cx="11754893" cy="2473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pPr indent="-228600">
              <a:lnSpc>
                <a:spcPct val="110000"/>
              </a:lnSpc>
              <a:spcAft>
                <a:spcPts val="600"/>
              </a:spcAft>
              <a:buClr>
                <a:schemeClr val="accent1"/>
              </a:buClr>
              <a:buFont typeface="Arial" panose="020B0604020202020204" pitchFamily="34" charset="0"/>
              <a:buChar char="•"/>
            </a:pPr>
            <a:r>
              <a:rPr lang="en-US" dirty="0">
                <a:solidFill>
                  <a:schemeClr val="tx2"/>
                </a:solidFill>
              </a:rPr>
              <a:t>[</a:t>
            </a:r>
            <a:r>
              <a:rPr lang="en-US">
                <a:solidFill>
                  <a:schemeClr val="tx2"/>
                </a:solidFill>
              </a:rPr>
              <a:t>Girshik</a:t>
            </a:r>
            <a:r>
              <a:rPr lang="en-US" dirty="0">
                <a:solidFill>
                  <a:schemeClr val="tx2"/>
                </a:solidFill>
              </a:rPr>
              <a:t> et. Al, 2013, Rich Features Hierarchies for Accurate Object Detection and Semantic Segmentation]</a:t>
            </a:r>
          </a:p>
        </p:txBody>
      </p:sp>
    </p:spTree>
    <p:extLst>
      <p:ext uri="{BB962C8B-B14F-4D97-AF65-F5344CB8AC3E}">
        <p14:creationId xmlns:p14="http://schemas.microsoft.com/office/powerpoint/2010/main" val="164610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dirty="0">
                <a:solidFill>
                  <a:schemeClr val="tx2"/>
                </a:solidFill>
                <a:latin typeface="+mj-lt"/>
                <a:ea typeface="+mj-ea"/>
                <a:cs typeface="+mj-cs"/>
              </a:rPr>
              <a:t>Region Proposal :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4" name="TextBox 3">
            <a:extLst>
              <a:ext uri="{FF2B5EF4-FFF2-40B4-BE49-F238E27FC236}">
                <a16:creationId xmlns:a16="http://schemas.microsoft.com/office/drawing/2014/main" id="{DB851B56-10FE-E4CE-5E0D-D84AE2B0F7E7}"/>
              </a:ext>
            </a:extLst>
          </p:cNvPr>
          <p:cNvSpPr txBox="1"/>
          <p:nvPr/>
        </p:nvSpPr>
        <p:spPr>
          <a:xfrm>
            <a:off x="64345" y="6608776"/>
            <a:ext cx="11754893" cy="2473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pPr indent="-228600">
              <a:lnSpc>
                <a:spcPct val="110000"/>
              </a:lnSpc>
              <a:spcAft>
                <a:spcPts val="600"/>
              </a:spcAft>
              <a:buClr>
                <a:schemeClr val="accent1"/>
              </a:buClr>
              <a:buFont typeface="Arial" panose="020B0604020202020204" pitchFamily="34" charset="0"/>
              <a:buChar char="•"/>
            </a:pPr>
            <a:r>
              <a:rPr lang="en-US" dirty="0">
                <a:solidFill>
                  <a:schemeClr val="tx2"/>
                </a:solidFill>
              </a:rPr>
              <a:t>[</a:t>
            </a:r>
            <a:r>
              <a:rPr lang="en-US">
                <a:solidFill>
                  <a:schemeClr val="tx2"/>
                </a:solidFill>
              </a:rPr>
              <a:t>Girshik</a:t>
            </a:r>
            <a:r>
              <a:rPr lang="en-US" dirty="0">
                <a:solidFill>
                  <a:schemeClr val="tx2"/>
                </a:solidFill>
              </a:rPr>
              <a:t> et. Al, 2013, Rich Features Hierarchies for Accurate Object Detection and Semantic Segmentation]</a:t>
            </a:r>
          </a:p>
        </p:txBody>
      </p:sp>
      <p:pic>
        <p:nvPicPr>
          <p:cNvPr id="5" name="Content Placeholder 4" descr="Diagram&#10;&#10;Description automatically generated">
            <a:extLst>
              <a:ext uri="{FF2B5EF4-FFF2-40B4-BE49-F238E27FC236}">
                <a16:creationId xmlns:a16="http://schemas.microsoft.com/office/drawing/2014/main" id="{98A66309-457F-2F55-36C6-A56262249994}"/>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1861283" y="938011"/>
            <a:ext cx="8471021" cy="4392613"/>
          </a:xfrm>
        </p:spPr>
      </p:pic>
      <p:sp>
        <p:nvSpPr>
          <p:cNvPr id="7" name="TextBox 6">
            <a:extLst>
              <a:ext uri="{FF2B5EF4-FFF2-40B4-BE49-F238E27FC236}">
                <a16:creationId xmlns:a16="http://schemas.microsoft.com/office/drawing/2014/main" id="{323A443D-066C-52E3-55C4-68AC60ABAEC5}"/>
              </a:ext>
            </a:extLst>
          </p:cNvPr>
          <p:cNvSpPr txBox="1"/>
          <p:nvPr/>
        </p:nvSpPr>
        <p:spPr>
          <a:xfrm>
            <a:off x="1016000" y="5475111"/>
            <a:ext cx="84008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One of the downside of R-CNN was it takes fixed sized input which had to be done multiple times resulting in more computational time. </a:t>
            </a:r>
          </a:p>
        </p:txBody>
      </p:sp>
    </p:spTree>
    <p:extLst>
      <p:ext uri="{BB962C8B-B14F-4D97-AF65-F5344CB8AC3E}">
        <p14:creationId xmlns:p14="http://schemas.microsoft.com/office/powerpoint/2010/main" val="31567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182663"/>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400" b="1" dirty="0">
                <a:solidFill>
                  <a:schemeClr val="tx2"/>
                </a:solidFill>
                <a:latin typeface="+mj-lt"/>
                <a:ea typeface="+mj-ea"/>
                <a:cs typeface="+mj-cs"/>
              </a:rPr>
              <a:t>Region Proposal : Fast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4" name="Picture 74" descr="Diagram&#10;&#10;Description automatically generated">
            <a:extLst>
              <a:ext uri="{FF2B5EF4-FFF2-40B4-BE49-F238E27FC236}">
                <a16:creationId xmlns:a16="http://schemas.microsoft.com/office/drawing/2014/main" id="{F920A69D-2753-B79F-1BE5-5F5D4274ADDC}"/>
              </a:ext>
            </a:extLst>
          </p:cNvPr>
          <p:cNvPicPr>
            <a:picLocks noGrp="1" noChangeAspect="1"/>
          </p:cNvPicPr>
          <p:nvPr>
            <p:ph idx="1"/>
          </p:nvPr>
        </p:nvPicPr>
        <p:blipFill>
          <a:blip r:embed="rId4"/>
          <a:stretch>
            <a:fillRect/>
          </a:stretch>
        </p:blipFill>
        <p:spPr>
          <a:xfrm>
            <a:off x="692385" y="1010854"/>
            <a:ext cx="8405774" cy="3485487"/>
          </a:xfrm>
        </p:spPr>
      </p:pic>
      <p:sp>
        <p:nvSpPr>
          <p:cNvPr id="2" name="TextBox 1">
            <a:extLst>
              <a:ext uri="{FF2B5EF4-FFF2-40B4-BE49-F238E27FC236}">
                <a16:creationId xmlns:a16="http://schemas.microsoft.com/office/drawing/2014/main" id="{4E0EA98A-57BB-CBA9-5B14-CE2AB719119A}"/>
              </a:ext>
            </a:extLst>
          </p:cNvPr>
          <p:cNvSpPr txBox="1"/>
          <p:nvPr/>
        </p:nvSpPr>
        <p:spPr>
          <a:xfrm>
            <a:off x="284787" y="4802908"/>
            <a:ext cx="111913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 Fast R-CNN, the entire image with bounding boxes are passed in through Deep Convolutional Network which gives us output in feature map also known as </a:t>
            </a:r>
            <a:r>
              <a:rPr lang="en-US" dirty="0" err="1"/>
              <a:t>RoI</a:t>
            </a:r>
            <a:r>
              <a:rPr lang="en-US" dirty="0"/>
              <a:t> (Region of Interest) </a:t>
            </a:r>
            <a:r>
              <a:rPr lang="en-US" dirty="0">
                <a:ea typeface="+mn-lt"/>
                <a:cs typeface="+mn-lt"/>
              </a:rPr>
              <a:t>projection</a:t>
            </a:r>
            <a:r>
              <a:rPr lang="en-US" dirty="0"/>
              <a:t>.  </a:t>
            </a:r>
          </a:p>
          <a:p>
            <a:pPr marL="285750" indent="-285750">
              <a:buFont typeface="Arial"/>
              <a:buChar char="•"/>
            </a:pPr>
            <a:endParaRPr lang="en-US" dirty="0"/>
          </a:p>
          <a:p>
            <a:pPr marL="285750" indent="-285750">
              <a:buFont typeface="Arial"/>
              <a:buChar char="•"/>
            </a:pPr>
            <a:r>
              <a:rPr lang="en-US" dirty="0"/>
              <a:t>The values from CNN Network to </a:t>
            </a:r>
            <a:r>
              <a:rPr lang="en-US" dirty="0" err="1"/>
              <a:t>RoI</a:t>
            </a:r>
            <a:r>
              <a:rPr lang="en-US" dirty="0"/>
              <a:t> projection are passed through </a:t>
            </a:r>
            <a:r>
              <a:rPr lang="en-US" dirty="0" err="1"/>
              <a:t>RoI</a:t>
            </a:r>
            <a:r>
              <a:rPr lang="en-US" dirty="0"/>
              <a:t> pooling layer by fixing its size as its fully connected network which classifies the given image with its bounding boxes. </a:t>
            </a:r>
          </a:p>
        </p:txBody>
      </p:sp>
      <p:sp>
        <p:nvSpPr>
          <p:cNvPr id="6" name="Title 1">
            <a:extLst>
              <a:ext uri="{FF2B5EF4-FFF2-40B4-BE49-F238E27FC236}">
                <a16:creationId xmlns:a16="http://schemas.microsoft.com/office/drawing/2014/main" id="{724EE1FD-4977-2BCD-59ED-207392C14DE2}"/>
              </a:ext>
            </a:extLst>
          </p:cNvPr>
          <p:cNvSpPr txBox="1">
            <a:spLocks/>
          </p:cNvSpPr>
          <p:nvPr/>
        </p:nvSpPr>
        <p:spPr>
          <a:xfrm>
            <a:off x="287580" y="6559720"/>
            <a:ext cx="6817053" cy="234003"/>
          </a:xfrm>
          <a:prstGeom prst="rect">
            <a:avLst/>
          </a:prstGeom>
        </p:spPr>
        <p:txBody>
          <a:bodyPr vert="horz" lIns="68580" tIns="34290" rIns="68580" bIns="34290" rtlCol="0" anchor="b">
            <a:normAutofit fontScale="975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000" b="0" dirty="0">
                <a:solidFill>
                  <a:srgbClr val="000000"/>
                </a:solidFill>
              </a:rPr>
              <a:t>[Fast R-CNN :</a:t>
            </a:r>
            <a:r>
              <a:rPr lang="en-US" sz="1000" b="0" dirty="0">
                <a:solidFill>
                  <a:srgbClr val="000000"/>
                </a:solidFill>
                <a:ea typeface="+mj-lt"/>
                <a:cs typeface="+mj-lt"/>
              </a:rPr>
              <a:t> Fast Region-based Convolutional Network method (Fast R-CNN) for object detection - Ross </a:t>
            </a:r>
            <a:r>
              <a:rPr lang="en-US" sz="1000" b="0" dirty="0" err="1">
                <a:solidFill>
                  <a:srgbClr val="000000"/>
                </a:solidFill>
                <a:ea typeface="+mj-lt"/>
                <a:cs typeface="+mj-lt"/>
              </a:rPr>
              <a:t>Girshick</a:t>
            </a:r>
            <a:r>
              <a:rPr lang="en-US" sz="1000" b="0" dirty="0">
                <a:solidFill>
                  <a:srgbClr val="000000"/>
                </a:solidFill>
                <a:ea typeface="+mj-lt"/>
                <a:cs typeface="+mj-lt"/>
              </a:rPr>
              <a:t>]</a:t>
            </a:r>
          </a:p>
        </p:txBody>
      </p:sp>
    </p:spTree>
    <p:extLst>
      <p:ext uri="{BB962C8B-B14F-4D97-AF65-F5344CB8AC3E}">
        <p14:creationId xmlns:p14="http://schemas.microsoft.com/office/powerpoint/2010/main" val="4253347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8" name="TextBox 7">
            <a:extLst>
              <a:ext uri="{FF2B5EF4-FFF2-40B4-BE49-F238E27FC236}">
                <a16:creationId xmlns:a16="http://schemas.microsoft.com/office/drawing/2014/main" id="{C5C6F8CD-B81A-9ECB-F690-4CE0B33AB523}"/>
              </a:ext>
            </a:extLst>
          </p:cNvPr>
          <p:cNvSpPr txBox="1"/>
          <p:nvPr/>
        </p:nvSpPr>
        <p:spPr>
          <a:xfrm>
            <a:off x="868986" y="97996"/>
            <a:ext cx="7108923" cy="8348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400" b="1" dirty="0">
                <a:solidFill>
                  <a:schemeClr val="tx2"/>
                </a:solidFill>
                <a:latin typeface="+mj-lt"/>
                <a:ea typeface="+mj-ea"/>
                <a:cs typeface="+mj-cs"/>
              </a:rPr>
              <a:t>Region Proposal : Fast R-CNN </a:t>
            </a:r>
          </a:p>
        </p:txBody>
      </p:sp>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6" name="Picture 5" descr="Diagram&#10;&#10;Description automatically generated">
            <a:extLst>
              <a:ext uri="{FF2B5EF4-FFF2-40B4-BE49-F238E27FC236}">
                <a16:creationId xmlns:a16="http://schemas.microsoft.com/office/drawing/2014/main" id="{55156CB8-4427-A7FB-9686-F1218C81057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1143" y="935309"/>
            <a:ext cx="10531522" cy="5351900"/>
          </a:xfrm>
          <a:prstGeom prst="rect">
            <a:avLst/>
          </a:prstGeom>
        </p:spPr>
      </p:pic>
      <p:sp>
        <p:nvSpPr>
          <p:cNvPr id="7" name="Title 1">
            <a:extLst>
              <a:ext uri="{FF2B5EF4-FFF2-40B4-BE49-F238E27FC236}">
                <a16:creationId xmlns:a16="http://schemas.microsoft.com/office/drawing/2014/main" id="{4349B0C5-6100-E258-33CE-D253D0E1CA81}"/>
              </a:ext>
            </a:extLst>
          </p:cNvPr>
          <p:cNvSpPr txBox="1">
            <a:spLocks/>
          </p:cNvSpPr>
          <p:nvPr/>
        </p:nvSpPr>
        <p:spPr>
          <a:xfrm>
            <a:off x="287580" y="6559720"/>
            <a:ext cx="6817053" cy="234003"/>
          </a:xfrm>
          <a:prstGeom prst="rect">
            <a:avLst/>
          </a:prstGeom>
        </p:spPr>
        <p:txBody>
          <a:bodyPr vert="horz" lIns="68580" tIns="34290" rIns="68580" bIns="34290" rtlCol="0" anchor="b">
            <a:normAutofit fontScale="975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n-US" sz="1000" b="0" dirty="0">
                <a:solidFill>
                  <a:srgbClr val="000000"/>
                </a:solidFill>
              </a:rPr>
              <a:t>[Fast R-CNN :</a:t>
            </a:r>
            <a:r>
              <a:rPr lang="en-US" sz="1000" b="0" dirty="0">
                <a:solidFill>
                  <a:srgbClr val="000000"/>
                </a:solidFill>
                <a:ea typeface="+mj-lt"/>
                <a:cs typeface="+mj-lt"/>
              </a:rPr>
              <a:t> Fast Region-based Convolutional Network method (Fast R-CNN) for object detection - Ross </a:t>
            </a:r>
            <a:r>
              <a:rPr lang="en-US" sz="1000" b="0" dirty="0" err="1">
                <a:solidFill>
                  <a:srgbClr val="000000"/>
                </a:solidFill>
                <a:ea typeface="+mj-lt"/>
                <a:cs typeface="+mj-lt"/>
              </a:rPr>
              <a:t>Girshick</a:t>
            </a:r>
            <a:r>
              <a:rPr lang="en-US" sz="1000" b="0" dirty="0">
                <a:solidFill>
                  <a:srgbClr val="000000"/>
                </a:solidFill>
                <a:ea typeface="+mj-lt"/>
                <a:cs typeface="+mj-lt"/>
              </a:rPr>
              <a:t>]</a:t>
            </a:r>
          </a:p>
        </p:txBody>
      </p:sp>
    </p:spTree>
    <p:extLst>
      <p:ext uri="{BB962C8B-B14F-4D97-AF65-F5344CB8AC3E}">
        <p14:creationId xmlns:p14="http://schemas.microsoft.com/office/powerpoint/2010/main" val="224302129"/>
      </p:ext>
    </p:extLst>
  </p:cSld>
  <p:clrMapOvr>
    <a:masterClrMapping/>
  </p:clrMapOvr>
</p:sld>
</file>

<file path=ppt/theme/theme1.xml><?xml version="1.0" encoding="utf-8"?>
<a:theme xmlns:a="http://schemas.openxmlformats.org/drawingml/2006/main" name="BlockprintVTI">
  <a:themeElements>
    <a:clrScheme name="AnalogousFromRegularSeedRightStep">
      <a:dk1>
        <a:srgbClr val="000000"/>
      </a:dk1>
      <a:lt1>
        <a:srgbClr val="FFFFFF"/>
      </a:lt1>
      <a:dk2>
        <a:srgbClr val="1D2B33"/>
      </a:dk2>
      <a:lt2>
        <a:srgbClr val="E8E4E2"/>
      </a:lt2>
      <a:accent1>
        <a:srgbClr val="4D92C3"/>
      </a:accent1>
      <a:accent2>
        <a:srgbClr val="3B4FB1"/>
      </a:accent2>
      <a:accent3>
        <a:srgbClr val="6A4DC3"/>
      </a:accent3>
      <a:accent4>
        <a:srgbClr val="8A3BB1"/>
      </a:accent4>
      <a:accent5>
        <a:srgbClr val="C34DB9"/>
      </a:accent5>
      <a:accent6>
        <a:srgbClr val="B13B76"/>
      </a:accent6>
      <a:hlink>
        <a:srgbClr val="B9713D"/>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BlockprintVTI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917</cp:revision>
  <dcterms:created xsi:type="dcterms:W3CDTF">2022-11-28T19:06:24Z</dcterms:created>
  <dcterms:modified xsi:type="dcterms:W3CDTF">2022-12-04T23:13:24Z</dcterms:modified>
</cp:coreProperties>
</file>